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0"/>
  </p:notesMasterIdLst>
  <p:sldIdLst>
    <p:sldId id="514" r:id="rId3"/>
    <p:sldId id="508" r:id="rId4"/>
    <p:sldId id="269" r:id="rId5"/>
    <p:sldId id="513" r:id="rId6"/>
    <p:sldId id="512" r:id="rId7"/>
    <p:sldId id="518" r:id="rId8"/>
    <p:sldId id="517" r:id="rId9"/>
  </p:sldIdLst>
  <p:sldSz cx="9144000" cy="6858000" type="screen4x3"/>
  <p:notesSz cx="6669088" cy="9926638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6E00"/>
    <a:srgbClr val="FF7415"/>
    <a:srgbClr val="F58026"/>
    <a:srgbClr val="FF7C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227" autoAdjust="0"/>
    <p:restoredTop sz="90929"/>
  </p:normalViewPr>
  <p:slideViewPr>
    <p:cSldViewPr>
      <p:cViewPr varScale="1">
        <p:scale>
          <a:sx n="56" d="100"/>
          <a:sy n="56" d="100"/>
        </p:scale>
        <p:origin x="1050" y="27"/>
      </p:cViewPr>
      <p:guideLst>
        <p:guide orient="horz" pos="2160"/>
        <p:guide pos="2880"/>
      </p:guideLst>
    </p:cSldViewPr>
  </p:slideViewPr>
  <p:outlineViewPr>
    <p:cViewPr>
      <p:scale>
        <a:sx n="100" d="100"/>
        <a:sy n="10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922138-1A65-4EAC-A9CE-6249C0169BE5}" type="datetimeFigureOut">
              <a:rPr lang="de-DE" smtClean="0"/>
              <a:t>13.08.2024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1241425"/>
            <a:ext cx="4465638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66909" y="4777194"/>
            <a:ext cx="533527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777607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9236BB-A784-459E-8CF6-67B4374349F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08777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9236BB-A784-459E-8CF6-67B4374349F6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669738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9236BB-A784-459E-8CF6-67B4374349F6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161962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9236BB-A784-459E-8CF6-67B4374349F6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457304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9236BB-A784-459E-8CF6-67B4374349F6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748587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9236BB-A784-459E-8CF6-67B4374349F6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219798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9236BB-A784-459E-8CF6-67B4374349F6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26689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1A295813-49D9-4A30-8777-DD07E717A9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altLang="de-DE"/>
              <a:t>Axel Lehmann</a:t>
            </a:r>
            <a:endParaRPr lang="de-DE" altLang="de-DE" dirty="0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B561BCFE-AB8E-4B84-9237-55CC2A6F11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altLang="de-DE"/>
              <a:t>ICTs – Quo Vadis?</a:t>
            </a:r>
            <a:endParaRPr lang="de-DE" alt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E5C3A67-4039-4A69-BE0E-050FB53BC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altLang="de-DE"/>
              <a:t>Erice, August 2023</a:t>
            </a:r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1587159038"/>
      </p:ext>
    </p:extLst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de-DE"/>
              <a:t>Axel Lehmann</a:t>
            </a:r>
            <a:endParaRPr lang="de-DE" alt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de-DE"/>
              <a:t>ICTs – Quo Vadis?</a:t>
            </a:r>
            <a:endParaRPr lang="de-DE" alt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de-DE" dirty="0"/>
              <a:t>Erice, August 2023</a:t>
            </a:r>
          </a:p>
        </p:txBody>
      </p:sp>
    </p:spTree>
    <p:extLst>
      <p:ext uri="{BB962C8B-B14F-4D97-AF65-F5344CB8AC3E}">
        <p14:creationId xmlns:p14="http://schemas.microsoft.com/office/powerpoint/2010/main" val="3547921484"/>
      </p:ext>
    </p:extLst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Rectangle 12">
            <a:extLst>
              <a:ext uri="{FF2B5EF4-FFF2-40B4-BE49-F238E27FC236}">
                <a16:creationId xmlns:a16="http://schemas.microsoft.com/office/drawing/2014/main" id="{8C101471-7C17-4EAF-ACBE-6984069E49C6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242888" y="5494338"/>
            <a:ext cx="8839200" cy="304800"/>
          </a:xfrm>
          <a:prstGeom prst="rect">
            <a:avLst/>
          </a:prstGeom>
        </p:spPr>
        <p:txBody>
          <a:bodyPr/>
          <a:lstStyle>
            <a:lvl1pPr eaLnBrk="1" hangingPunct="1">
              <a:defRPr/>
            </a:lvl1pPr>
          </a:lstStyle>
          <a:p>
            <a:pPr>
              <a:defRPr/>
            </a:pPr>
            <a:r>
              <a:rPr lang="de-DE"/>
              <a:t>Axel Lehmann                          ICTs - Quo Vadis                      Erice, August 2023           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47300558"/>
      </p:ext>
    </p:extLst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300" y="1638300"/>
            <a:ext cx="82799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0134152"/>
      </p:ext>
    </p:extLst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ADBF657-910D-49AA-A896-FF2207831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C46EA57-A069-41CD-AD06-AA40C70B7D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2D8AE87-88A2-4FD4-82D0-D44D77C54C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Axel Lehmann</a:t>
            </a: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D3EEE84-7EC8-4ED2-BF8E-49DAD1D76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ICTs – Quo Vadis?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CA30BD3-0CEC-4737-B61A-13CAF2BDF6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dirty="0"/>
              <a:t>Erice, August 2023</a:t>
            </a:r>
          </a:p>
        </p:txBody>
      </p:sp>
    </p:spTree>
    <p:extLst>
      <p:ext uri="{BB962C8B-B14F-4D97-AF65-F5344CB8AC3E}">
        <p14:creationId xmlns:p14="http://schemas.microsoft.com/office/powerpoint/2010/main" val="3636428592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5" name="Picture 11" descr="E:\Temp\Signet_neu\JPEG_300dpi\RGB\uni_bwm.jpg"/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9238" y="304800"/>
            <a:ext cx="3684587" cy="701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dirty="0"/>
              <a:t>Klicken Sie, um das Titelformat zu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dirty="0"/>
              <a:t>Klicken Sie, um die Formate des Vorlagentextes zu bearbeiten</a:t>
            </a:r>
          </a:p>
          <a:p>
            <a:pPr lvl="1"/>
            <a:r>
              <a:rPr lang="de-DE" altLang="de-DE" dirty="0"/>
              <a:t>Zweite Ebene</a:t>
            </a:r>
          </a:p>
          <a:p>
            <a:pPr lvl="2"/>
            <a:r>
              <a:rPr lang="de-DE" altLang="de-DE" dirty="0"/>
              <a:t>Dritte Ebene</a:t>
            </a:r>
          </a:p>
          <a:p>
            <a:pPr lvl="3"/>
            <a:r>
              <a:rPr lang="de-DE" altLang="de-DE" dirty="0"/>
              <a:t>Vierte Ebene</a:t>
            </a:r>
          </a:p>
          <a:p>
            <a:pPr lvl="4"/>
            <a:r>
              <a:rPr lang="de-DE" altLang="de-DE" dirty="0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altLang="de-DE"/>
              <a:t>Axel Lehmann</a:t>
            </a:r>
            <a:endParaRPr lang="de-DE" altLang="de-DE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altLang="de-DE"/>
              <a:t>ICTs – Quo Vadis?</a:t>
            </a:r>
            <a:endParaRPr lang="de-DE" altLang="de-DE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altLang="de-DE" dirty="0"/>
              <a:t>Erice, August 2023</a:t>
            </a:r>
          </a:p>
        </p:txBody>
      </p:sp>
      <p:pic>
        <p:nvPicPr>
          <p:cNvPr id="1034" name="Picture 10" descr="E:\Temp\Signet_neu\PowerPoint-Folien\Hilfsdateien\Streifen-hoch.jpg"/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6036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5" r:id="rId2"/>
    <p:sldLayoutId id="2147483663" r:id="rId3"/>
    <p:sldLayoutId id="2147483664" r:id="rId4"/>
  </p:sldLayoutIdLst>
  <p:transition spd="slow">
    <p:wipe/>
  </p:transition>
  <p:hf hdr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641826E3-8092-40AE-843F-96A3DC891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6E1AD50-D32E-45DD-A76D-521F3CE2A8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03BC205-B385-4402-AFF8-5B3956090E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Axel Lehmann</a:t>
            </a: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7451A25-1C55-4E7E-8763-C767A92CB5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ICTs – Quo Vadis?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D3F13D5-C265-43C7-AF98-866AFFAE4A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/>
              <a:t>Erice, August 2023</a:t>
            </a:r>
          </a:p>
        </p:txBody>
      </p:sp>
    </p:spTree>
    <p:extLst>
      <p:ext uri="{BB962C8B-B14F-4D97-AF65-F5344CB8AC3E}">
        <p14:creationId xmlns:p14="http://schemas.microsoft.com/office/powerpoint/2010/main" val="1280339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ransition spd="slow">
    <p:wipe/>
  </p:transition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bw.de/infosecur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E86C50E3-B602-4739-B613-A5F68B8EE5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124744"/>
            <a:ext cx="7990656" cy="648072"/>
          </a:xfrm>
        </p:spPr>
        <p:txBody>
          <a:bodyPr/>
          <a:lstStyle/>
          <a:p>
            <a:pPr algn="l"/>
            <a:r>
              <a:rPr lang="de-DE" dirty="0"/>
              <a:t> 	</a:t>
            </a:r>
            <a:r>
              <a:rPr lang="de-DE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PMP „The Future </a:t>
            </a:r>
            <a:r>
              <a:rPr lang="de-DE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of</a:t>
            </a:r>
            <a:r>
              <a:rPr lang="de-DE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de-DE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Cyber</a:t>
            </a:r>
            <a:r>
              <a:rPr lang="de-DE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Security and AI“</a:t>
            </a:r>
            <a:br>
              <a:rPr lang="de-DE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</a:br>
            <a:r>
              <a:rPr lang="de-DE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	    	</a:t>
            </a:r>
            <a:r>
              <a:rPr lang="de-DE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(Chair: Prof. Dr. Axel Lehmann)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0AFD778D-D014-4A11-B841-58820714DD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9712" y="2060848"/>
            <a:ext cx="5256584" cy="4258816"/>
          </a:xfrm>
        </p:spPr>
        <p:txBody>
          <a:bodyPr/>
          <a:lstStyle/>
          <a:p>
            <a:pPr marL="457200" lvl="1" indent="0">
              <a:buNone/>
              <a:defRPr/>
            </a:pPr>
            <a:endParaRPr lang="en-GB" altLang="de-DE" sz="2400" dirty="0">
              <a:solidFill>
                <a:schemeClr val="tx2"/>
              </a:solidFill>
            </a:endParaRPr>
          </a:p>
          <a:p>
            <a:pPr marL="457200" lvl="1" indent="0">
              <a:buNone/>
              <a:defRPr/>
            </a:pPr>
            <a:endParaRPr lang="en-GB" altLang="de-DE" sz="2400" dirty="0">
              <a:solidFill>
                <a:schemeClr val="tx2"/>
              </a:solidFill>
            </a:endParaRPr>
          </a:p>
          <a:p>
            <a:pPr marL="457200" lvl="1" indent="0">
              <a:buNone/>
              <a:defRPr/>
            </a:pPr>
            <a:endParaRPr lang="en-GB" altLang="de-DE" sz="2400" dirty="0">
              <a:solidFill>
                <a:schemeClr val="tx2"/>
              </a:solidFill>
            </a:endParaRPr>
          </a:p>
          <a:p>
            <a:pPr marL="457200" lvl="1" indent="0">
              <a:buNone/>
              <a:defRPr/>
            </a:pPr>
            <a:endParaRPr lang="en-GB" altLang="de-DE" sz="2400" dirty="0">
              <a:solidFill>
                <a:schemeClr val="tx2"/>
              </a:solidFill>
            </a:endParaRPr>
          </a:p>
          <a:p>
            <a:pPr marL="457200" lvl="1" indent="0">
              <a:buNone/>
              <a:defRPr/>
            </a:pPr>
            <a:endParaRPr lang="en-GB" altLang="de-DE" sz="2400" dirty="0">
              <a:solidFill>
                <a:schemeClr val="tx2"/>
              </a:solidFill>
            </a:endParaRPr>
          </a:p>
          <a:p>
            <a:pPr marL="457200" lvl="1" indent="0">
              <a:buNone/>
              <a:defRPr/>
            </a:pPr>
            <a:endParaRPr lang="en-GB" altLang="de-DE" sz="2400" dirty="0">
              <a:solidFill>
                <a:schemeClr val="tx2"/>
              </a:solidFill>
            </a:endParaRPr>
          </a:p>
          <a:p>
            <a:pPr marL="457200" lvl="1" indent="0">
              <a:buNone/>
              <a:defRPr/>
            </a:pPr>
            <a:endParaRPr lang="en-GB" altLang="de-DE" sz="2400" dirty="0">
              <a:solidFill>
                <a:schemeClr val="tx2"/>
              </a:solidFill>
            </a:endParaRPr>
          </a:p>
          <a:p>
            <a:pPr marL="457200" lvl="1" indent="0">
              <a:buNone/>
              <a:defRPr/>
            </a:pPr>
            <a:endParaRPr lang="en-GB" altLang="de-DE" sz="1800" dirty="0">
              <a:solidFill>
                <a:schemeClr val="tx2"/>
              </a:solidFill>
            </a:endParaRPr>
          </a:p>
          <a:p>
            <a:pPr marL="457200" lvl="1" indent="0">
              <a:buNone/>
              <a:defRPr/>
            </a:pPr>
            <a:r>
              <a:rPr lang="en-GB" altLang="de-DE" sz="1800" dirty="0">
                <a:solidFill>
                  <a:schemeClr val="tx2"/>
                </a:solidFill>
              </a:rPr>
              <a:t>PMP-Website</a:t>
            </a:r>
            <a:r>
              <a:rPr lang="en-GB" altLang="de-DE" sz="2400" dirty="0">
                <a:solidFill>
                  <a:schemeClr val="tx2"/>
                </a:solidFill>
              </a:rPr>
              <a:t>: </a:t>
            </a:r>
            <a:r>
              <a:rPr lang="en-GB" altLang="de-DE" sz="2000" dirty="0">
                <a:solidFill>
                  <a:srgbClr val="FF000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www.unibw.de/infosecur</a:t>
            </a:r>
            <a:endParaRPr lang="en-GB" altLang="de-DE" sz="2000" dirty="0">
              <a:solidFill>
                <a:srgbClr val="FF0000"/>
              </a:solidFill>
            </a:endParaRPr>
          </a:p>
          <a:p>
            <a:pPr marL="457200" lvl="1" indent="0">
              <a:buNone/>
              <a:defRPr/>
            </a:pPr>
            <a:endParaRPr lang="en-GB" altLang="de-DE" sz="2400" dirty="0">
              <a:solidFill>
                <a:schemeClr val="tx2"/>
              </a:solidFill>
            </a:endParaRPr>
          </a:p>
          <a:p>
            <a:pPr marL="457200" lvl="1" indent="0">
              <a:buNone/>
              <a:defRPr/>
            </a:pPr>
            <a:endParaRPr lang="en-GB" altLang="de-DE" sz="2400" dirty="0">
              <a:solidFill>
                <a:schemeClr val="tx2"/>
              </a:solidFill>
            </a:endParaRPr>
          </a:p>
        </p:txBody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17FD47DD-3DE7-4A35-A677-15E73CE7C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altLang="de-DE" dirty="0"/>
              <a:t>Axel Lehmann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6833885A-8BE5-46B9-8F8F-6B6FE829D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altLang="de-DE" dirty="0" err="1"/>
              <a:t>Cyber</a:t>
            </a:r>
            <a:r>
              <a:rPr lang="de-DE" altLang="de-DE" dirty="0"/>
              <a:t> Security &amp; AI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98858D8-20F5-48F6-859E-7D4EBA931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372200" y="6248400"/>
            <a:ext cx="2520280" cy="457200"/>
          </a:xfrm>
        </p:spPr>
        <p:txBody>
          <a:bodyPr/>
          <a:lstStyle/>
          <a:p>
            <a:r>
              <a:rPr lang="de-DE" altLang="de-DE" dirty="0"/>
              <a:t>Erice, August 13, 2024</a:t>
            </a:r>
          </a:p>
        </p:txBody>
      </p:sp>
      <p:pic>
        <p:nvPicPr>
          <p:cNvPr id="7" name="Grafik 6" descr="INFOSECUR">
            <a:extLst>
              <a:ext uri="{FF2B5EF4-FFF2-40B4-BE49-F238E27FC236}">
                <a16:creationId xmlns:a16="http://schemas.microsoft.com/office/drawing/2014/main" id="{D94FE66B-633A-4CA6-87E3-D886260C1E1C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2348880"/>
            <a:ext cx="3810000" cy="28803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02394993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E86C50E3-B602-4739-B613-A5F68B8EE5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1640" y="470892"/>
            <a:ext cx="7772400" cy="1143000"/>
          </a:xfrm>
        </p:spPr>
        <p:txBody>
          <a:bodyPr/>
          <a:lstStyle/>
          <a:p>
            <a:pPr algn="l"/>
            <a:r>
              <a:rPr lang="de-DE" dirty="0"/>
              <a:t> </a:t>
            </a:r>
            <a:r>
              <a:rPr lang="de-DE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Digital World – </a:t>
            </a:r>
            <a:r>
              <a:rPr lang="de-DE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Current</a:t>
            </a:r>
            <a:r>
              <a:rPr lang="de-DE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Status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0AFD778D-D014-4A11-B841-58820714DD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3616" y="1587332"/>
            <a:ext cx="8206680" cy="4361947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GB" altLang="de-DE" sz="2400" dirty="0">
                <a:latin typeface="+mn-lt"/>
              </a:rPr>
              <a:t>In the </a:t>
            </a:r>
            <a:r>
              <a:rPr lang="en-GB" altLang="de-DE" sz="2400" dirty="0">
                <a:solidFill>
                  <a:srgbClr val="FF0000"/>
                </a:solidFill>
                <a:latin typeface="+mn-lt"/>
              </a:rPr>
              <a:t>Digital World</a:t>
            </a:r>
            <a:r>
              <a:rPr lang="en-GB" altLang="de-DE" sz="2400" dirty="0">
                <a:latin typeface="+mn-lt"/>
              </a:rPr>
              <a:t> of today, social, public and business life depends on:</a:t>
            </a:r>
          </a:p>
          <a:p>
            <a:pPr marL="457200" lvl="1" indent="0">
              <a:buNone/>
              <a:defRPr/>
            </a:pPr>
            <a:r>
              <a:rPr lang="en-GB" altLang="de-DE" sz="2400" dirty="0">
                <a:solidFill>
                  <a:schemeClr val="tx2"/>
                </a:solidFill>
                <a:latin typeface="+mn-lt"/>
              </a:rPr>
              <a:t>*) </a:t>
            </a:r>
            <a:r>
              <a:rPr lang="en-GB" altLang="de-DE" sz="2400" b="1" dirty="0" err="1">
                <a:solidFill>
                  <a:schemeClr val="tx2"/>
                </a:solidFill>
                <a:latin typeface="+mn-lt"/>
              </a:rPr>
              <a:t>Hyperconnectivity</a:t>
            </a:r>
            <a:r>
              <a:rPr lang="en-GB" altLang="de-DE" sz="2400" dirty="0">
                <a:solidFill>
                  <a:schemeClr val="tx2"/>
                </a:solidFill>
                <a:latin typeface="+mn-lt"/>
              </a:rPr>
              <a:t> between “Everything”:</a:t>
            </a:r>
            <a:br>
              <a:rPr lang="en-GB" altLang="de-DE" sz="2400" dirty="0">
                <a:solidFill>
                  <a:schemeClr val="tx2"/>
                </a:solidFill>
                <a:latin typeface="+mn-lt"/>
              </a:rPr>
            </a:br>
            <a:r>
              <a:rPr lang="en-GB" altLang="de-DE" sz="2400" dirty="0">
                <a:solidFill>
                  <a:schemeClr val="tx2"/>
                </a:solidFill>
                <a:latin typeface="+mn-lt"/>
              </a:rPr>
              <a:t>	</a:t>
            </a:r>
            <a:r>
              <a:rPr lang="en-GB" altLang="de-DE" sz="2000" dirty="0">
                <a:solidFill>
                  <a:schemeClr val="tx2"/>
                </a:solidFill>
                <a:latin typeface="+mn-lt"/>
              </a:rPr>
              <a:t>-&gt; Internet of Everything </a:t>
            </a:r>
            <a:r>
              <a:rPr lang="en-GB" altLang="de-DE" sz="2000" i="1" dirty="0">
                <a:solidFill>
                  <a:schemeClr val="tx2"/>
                </a:solidFill>
                <a:latin typeface="+mn-lt"/>
              </a:rPr>
              <a:t>(IoE: people, systems, environment, …)</a:t>
            </a:r>
          </a:p>
          <a:p>
            <a:pPr marL="457200" lvl="1" indent="0">
              <a:buNone/>
              <a:defRPr/>
            </a:pPr>
            <a:r>
              <a:rPr lang="en-GB" altLang="de-DE" sz="2000" dirty="0">
                <a:solidFill>
                  <a:schemeClr val="tx2"/>
                </a:solidFill>
                <a:latin typeface="+mn-lt"/>
              </a:rPr>
              <a:t>	-&gt; “Smart” Systems-of-Systems, </a:t>
            </a:r>
            <a:r>
              <a:rPr lang="en-GB" altLang="de-DE" sz="1600" i="1" dirty="0">
                <a:solidFill>
                  <a:schemeClr val="tx2"/>
                </a:solidFill>
                <a:latin typeface="+mn-lt"/>
              </a:rPr>
              <a:t>e.g</a:t>
            </a:r>
            <a:r>
              <a:rPr lang="en-GB" altLang="de-DE" sz="1800" i="1" dirty="0">
                <a:solidFill>
                  <a:schemeClr val="tx2"/>
                </a:solidFill>
                <a:latin typeface="+mn-lt"/>
              </a:rPr>
              <a:t>. autonomous cars, smart energy 	       grids, e-Health systems, …………….</a:t>
            </a:r>
          </a:p>
          <a:p>
            <a:pPr marL="457200" lvl="1" indent="0">
              <a:buNone/>
              <a:defRPr/>
            </a:pPr>
            <a:r>
              <a:rPr lang="en-GB" altLang="de-DE" sz="2400" dirty="0">
                <a:solidFill>
                  <a:schemeClr val="tx2"/>
                </a:solidFill>
                <a:latin typeface="+mn-lt"/>
              </a:rPr>
              <a:t>*) </a:t>
            </a:r>
            <a:r>
              <a:rPr lang="en-GB" altLang="de-DE" sz="2400" b="1" dirty="0">
                <a:solidFill>
                  <a:schemeClr val="tx2"/>
                </a:solidFill>
                <a:latin typeface="+mn-lt"/>
              </a:rPr>
              <a:t>Artificial Intelligence (AI</a:t>
            </a:r>
            <a:r>
              <a:rPr lang="en-GB" altLang="de-DE" sz="1800" b="1" i="1" dirty="0">
                <a:solidFill>
                  <a:schemeClr val="tx2"/>
                </a:solidFill>
                <a:latin typeface="+mn-lt"/>
              </a:rPr>
              <a:t>), </a:t>
            </a:r>
            <a:r>
              <a:rPr lang="en-GB" altLang="de-DE" sz="1800" i="1" dirty="0">
                <a:solidFill>
                  <a:schemeClr val="tx2"/>
                </a:solidFill>
                <a:latin typeface="+mn-lt"/>
              </a:rPr>
              <a:t>e.g. machine / deep learning, </a:t>
            </a:r>
          </a:p>
          <a:p>
            <a:pPr marL="457200" lvl="1" indent="0">
              <a:buNone/>
              <a:defRPr/>
            </a:pPr>
            <a:r>
              <a:rPr lang="en-GB" altLang="de-DE" sz="1800" i="1" dirty="0">
                <a:solidFill>
                  <a:schemeClr val="tx2"/>
                </a:solidFill>
                <a:latin typeface="+mn-lt"/>
              </a:rPr>
              <a:t>	generative AI such as </a:t>
            </a:r>
            <a:r>
              <a:rPr lang="en-GB" altLang="de-DE" sz="1800" i="1" dirty="0" err="1">
                <a:solidFill>
                  <a:schemeClr val="tx2"/>
                </a:solidFill>
                <a:latin typeface="+mn-lt"/>
              </a:rPr>
              <a:t>ChatGPT</a:t>
            </a:r>
            <a:r>
              <a:rPr lang="en-GB" altLang="de-DE" sz="1800" i="1" dirty="0">
                <a:solidFill>
                  <a:schemeClr val="tx2"/>
                </a:solidFill>
                <a:latin typeface="+mn-lt"/>
              </a:rPr>
              <a:t>   ,……</a:t>
            </a:r>
          </a:p>
          <a:p>
            <a:pPr marL="457200" lvl="1" indent="0">
              <a:buNone/>
              <a:defRPr/>
            </a:pPr>
            <a:r>
              <a:rPr lang="en-GB" altLang="de-DE" sz="1800" dirty="0">
                <a:solidFill>
                  <a:schemeClr val="tx2"/>
                </a:solidFill>
              </a:rPr>
              <a:t> 	- </a:t>
            </a:r>
            <a:r>
              <a:rPr lang="en-GB" altLang="de-DE" sz="1800" b="1" dirty="0">
                <a:solidFill>
                  <a:schemeClr val="tx2"/>
                </a:solidFill>
              </a:rPr>
              <a:t>Ambient computing: </a:t>
            </a:r>
            <a:r>
              <a:rPr lang="en-GB" altLang="de-DE" sz="1800" i="1" dirty="0">
                <a:solidFill>
                  <a:schemeClr val="tx2"/>
                </a:solidFill>
              </a:rPr>
              <a:t>Ubiquitous, mostly invisible computing &amp; 	communication</a:t>
            </a:r>
            <a:endParaRPr lang="en-GB" altLang="de-DE" sz="1800" i="1" dirty="0">
              <a:solidFill>
                <a:schemeClr val="tx2"/>
              </a:solidFill>
              <a:latin typeface="+mn-lt"/>
            </a:endParaRPr>
          </a:p>
          <a:p>
            <a:pPr marL="457200" lvl="1" indent="0">
              <a:buNone/>
              <a:defRPr/>
            </a:pPr>
            <a:r>
              <a:rPr lang="en-GB" altLang="de-DE" sz="2000" i="1" dirty="0">
                <a:solidFill>
                  <a:schemeClr val="tx2"/>
                </a:solidFill>
              </a:rPr>
              <a:t>	- </a:t>
            </a:r>
            <a:r>
              <a:rPr lang="en-GB" altLang="de-DE" sz="2000" b="1" dirty="0">
                <a:solidFill>
                  <a:schemeClr val="tx2"/>
                </a:solidFill>
              </a:rPr>
              <a:t>Virtual Worlds</a:t>
            </a:r>
            <a:r>
              <a:rPr lang="en-GB" altLang="de-DE" sz="2000" i="1" dirty="0">
                <a:solidFill>
                  <a:schemeClr val="tx2"/>
                </a:solidFill>
              </a:rPr>
              <a:t>, </a:t>
            </a:r>
            <a:r>
              <a:rPr lang="en-GB" altLang="de-DE" sz="2000" i="1" dirty="0" err="1">
                <a:solidFill>
                  <a:schemeClr val="tx2"/>
                </a:solidFill>
              </a:rPr>
              <a:t>e.g.VR</a:t>
            </a:r>
            <a:r>
              <a:rPr lang="en-GB" altLang="de-DE" sz="2000" i="1" dirty="0">
                <a:solidFill>
                  <a:schemeClr val="tx2"/>
                </a:solidFill>
              </a:rPr>
              <a:t>/AR/XR; Computer Games,…</a:t>
            </a:r>
          </a:p>
          <a:p>
            <a:pPr marL="457200" lvl="1" indent="0">
              <a:buNone/>
              <a:defRPr/>
            </a:pPr>
            <a:r>
              <a:rPr lang="en-GB" altLang="de-DE" sz="1800" i="1" dirty="0">
                <a:solidFill>
                  <a:schemeClr val="tx2"/>
                </a:solidFill>
              </a:rPr>
              <a:t>*) covered in our PMP-meeting and Plenary session</a:t>
            </a:r>
          </a:p>
          <a:p>
            <a:pPr marL="457200" lvl="1" indent="0">
              <a:buNone/>
              <a:defRPr/>
            </a:pPr>
            <a:endParaRPr lang="en-GB" altLang="de-DE" sz="1800" i="1" dirty="0">
              <a:solidFill>
                <a:schemeClr val="tx2"/>
              </a:solidFill>
            </a:endParaRPr>
          </a:p>
          <a:p>
            <a:pPr lvl="1">
              <a:defRPr/>
            </a:pPr>
            <a:endParaRPr lang="en-GB" altLang="de-DE" sz="2000" i="1" dirty="0">
              <a:solidFill>
                <a:schemeClr val="tx2"/>
              </a:solidFill>
            </a:endParaRPr>
          </a:p>
          <a:p>
            <a:pPr marL="457200" lvl="1" indent="0">
              <a:buNone/>
              <a:defRPr/>
            </a:pPr>
            <a:endParaRPr lang="en-GB" altLang="de-DE" sz="2000" i="1" dirty="0">
              <a:solidFill>
                <a:schemeClr val="tx2"/>
              </a:solidFill>
            </a:endParaRPr>
          </a:p>
          <a:p>
            <a:pPr marL="457200" lvl="1" indent="0">
              <a:buNone/>
              <a:defRPr/>
            </a:pPr>
            <a:endParaRPr lang="en-GB" altLang="de-DE" sz="2400" dirty="0">
              <a:solidFill>
                <a:schemeClr val="tx2"/>
              </a:solidFill>
            </a:endParaRPr>
          </a:p>
          <a:p>
            <a:pPr marL="457200" lvl="1" indent="0">
              <a:buNone/>
              <a:defRPr/>
            </a:pPr>
            <a:endParaRPr lang="en-GB" altLang="de-DE" sz="1800" dirty="0">
              <a:solidFill>
                <a:schemeClr val="tx2"/>
              </a:solidFill>
            </a:endParaRPr>
          </a:p>
        </p:txBody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17FD47DD-3DE7-4A35-A677-15E73CE7C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altLang="de-DE"/>
              <a:t>Axel Lehmann</a:t>
            </a:r>
            <a:endParaRPr lang="de-DE" alt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6833885A-8BE5-46B9-8F8F-6B6FE829D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altLang="de-DE" dirty="0" err="1"/>
              <a:t>Cyber</a:t>
            </a:r>
            <a:r>
              <a:rPr lang="de-DE" altLang="de-DE" dirty="0"/>
              <a:t> Security &amp; AI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98858D8-20F5-48F6-859E-7D4EBA931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300192" y="6248400"/>
            <a:ext cx="2600104" cy="457200"/>
          </a:xfrm>
        </p:spPr>
        <p:txBody>
          <a:bodyPr/>
          <a:lstStyle/>
          <a:p>
            <a:r>
              <a:rPr lang="de-DE" altLang="de-DE" dirty="0"/>
              <a:t>Erice, August 13, 2024</a:t>
            </a:r>
          </a:p>
        </p:txBody>
      </p:sp>
    </p:spTree>
    <p:extLst>
      <p:ext uri="{BB962C8B-B14F-4D97-AF65-F5344CB8AC3E}">
        <p14:creationId xmlns:p14="http://schemas.microsoft.com/office/powerpoint/2010/main" val="82439922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EFD6AAF3-2BEC-496D-AD9E-71A8629EFC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601402"/>
            <a:ext cx="8496944" cy="1243422"/>
          </a:xfrm>
        </p:spPr>
        <p:txBody>
          <a:bodyPr/>
          <a:lstStyle/>
          <a:p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Example: Complexity of </a:t>
            </a:r>
            <a:r>
              <a:rPr lang="en-US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Hyperconnectivity</a:t>
            </a: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+ AI regarding Security/ Liability Risks for autonomous driving + Car 2 Car communication</a:t>
            </a:r>
            <a:endParaRPr lang="de-DE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7679A759-45D0-48B9-9591-A1B6E41F9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altLang="de-DE"/>
              <a:t>Axel Lehmann</a:t>
            </a:r>
            <a:endParaRPr lang="de-DE" alt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026AFA65-0B0D-439E-A785-902525D72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altLang="de-DE" dirty="0" err="1"/>
              <a:t>Cyber</a:t>
            </a:r>
            <a:r>
              <a:rPr lang="de-DE" altLang="de-DE" dirty="0"/>
              <a:t> Security &amp; AI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D44C72E-A578-4049-A9FC-BE6D61E08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019800" y="6248400"/>
            <a:ext cx="2438400" cy="457200"/>
          </a:xfrm>
        </p:spPr>
        <p:txBody>
          <a:bodyPr/>
          <a:lstStyle/>
          <a:p>
            <a:r>
              <a:rPr lang="de-DE" altLang="de-DE" dirty="0"/>
              <a:t>Erice, August 13, 2024</a:t>
            </a: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EF4E7665-14E2-4DEA-98D0-987CBB6156C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9" y="1584336"/>
            <a:ext cx="7056782" cy="44369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2">
            <a:extLst>
              <a:ext uri="{FF2B5EF4-FFF2-40B4-BE49-F238E27FC236}">
                <a16:creationId xmlns:a16="http://schemas.microsoft.com/office/drawing/2014/main" id="{D4EA5099-3E59-4109-83BA-78AAEA9A1DEF}"/>
              </a:ext>
            </a:extLst>
          </p:cNvPr>
          <p:cNvSpPr/>
          <p:nvPr/>
        </p:nvSpPr>
        <p:spPr>
          <a:xfrm>
            <a:off x="2000250" y="6021288"/>
            <a:ext cx="5143500" cy="2540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50" b="0" dirty="0">
                <a:solidFill>
                  <a:schemeClr val="bg2"/>
                </a:solidFill>
                <a:latin typeface="Calibri" panose="020F0502020204030204" pitchFamily="34" charset="0"/>
                <a:cs typeface="+mn-cs"/>
              </a:rPr>
              <a:t>Image: https://www.car-2-car.org/index.php?id=5 </a:t>
            </a:r>
          </a:p>
        </p:txBody>
      </p:sp>
    </p:spTree>
    <p:extLst>
      <p:ext uri="{BB962C8B-B14F-4D97-AF65-F5344CB8AC3E}">
        <p14:creationId xmlns:p14="http://schemas.microsoft.com/office/powerpoint/2010/main" val="297867395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3D452FE7-4C82-4AAA-87F8-138A3D4811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9592" y="332656"/>
            <a:ext cx="7772400" cy="1800200"/>
          </a:xfrm>
        </p:spPr>
        <p:txBody>
          <a:bodyPr/>
          <a:lstStyle/>
          <a:p>
            <a:pPr algn="l"/>
            <a:r>
              <a:rPr lang="de-DE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</a:t>
            </a:r>
            <a:r>
              <a:rPr lang="de-DE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Conclusions</a:t>
            </a:r>
            <a:r>
              <a:rPr lang="de-DE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		</a:t>
            </a:r>
            <a:r>
              <a:rPr lang="de-DE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(1)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45F3B55C-BEE4-4EC9-86FC-3C89B556F7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692696"/>
            <a:ext cx="8134672" cy="4878159"/>
          </a:xfrm>
        </p:spPr>
        <p:txBody>
          <a:bodyPr/>
          <a:lstStyle/>
          <a:p>
            <a:pPr marL="914400" lvl="2" indent="0">
              <a:spcBef>
                <a:spcPct val="0"/>
              </a:spcBef>
              <a:buNone/>
              <a:defRPr/>
            </a:pPr>
            <a:endParaRPr lang="en-GB" altLang="de-DE" dirty="0">
              <a:solidFill>
                <a:srgbClr val="000000"/>
              </a:solidFill>
              <a:sym typeface="Wingdings" pitchFamily="2" charset="2"/>
            </a:endParaRPr>
          </a:p>
          <a:p>
            <a:pPr marL="914400" lvl="2" indent="0">
              <a:spcBef>
                <a:spcPct val="0"/>
              </a:spcBef>
              <a:buNone/>
              <a:defRPr/>
            </a:pPr>
            <a:endParaRPr lang="en-GB" altLang="de-DE" dirty="0">
              <a:solidFill>
                <a:srgbClr val="000000"/>
              </a:solidFill>
              <a:sym typeface="Wingdings" pitchFamily="2" charset="2"/>
            </a:endParaRPr>
          </a:p>
          <a:p>
            <a:pPr marL="914400" lvl="2" indent="0">
              <a:spcBef>
                <a:spcPct val="0"/>
              </a:spcBef>
              <a:buNone/>
              <a:defRPr/>
            </a:pPr>
            <a:r>
              <a:rPr lang="en-GB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sym typeface="Wingdings" pitchFamily="2" charset="2"/>
              </a:rPr>
              <a:t>Major </a:t>
            </a:r>
            <a:r>
              <a:rPr lang="en-GB" u="sng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sym typeface="Wingdings" pitchFamily="2" charset="2"/>
              </a:rPr>
              <a:t>technical Challenges &amp; Obligations </a:t>
            </a:r>
            <a:r>
              <a:rPr lang="en-GB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sym typeface="Wingdings" pitchFamily="2" charset="2"/>
              </a:rPr>
              <a:t>for the Scientific Community: </a:t>
            </a:r>
          </a:p>
          <a:p>
            <a:pPr marL="914400" lvl="2" indent="0">
              <a:spcBef>
                <a:spcPct val="0"/>
              </a:spcBef>
              <a:buNone/>
              <a:defRPr/>
            </a:pPr>
            <a:endParaRPr lang="en-GB" sz="20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sym typeface="Wingdings" pitchFamily="2" charset="2"/>
            </a:endParaRPr>
          </a:p>
          <a:p>
            <a:pPr marL="914400" lvl="2" indent="0">
              <a:spcBef>
                <a:spcPct val="0"/>
              </a:spcBef>
              <a:buNone/>
              <a:defRPr/>
            </a:pPr>
            <a:r>
              <a:rPr lang="en-GB" dirty="0">
                <a:solidFill>
                  <a:srgbClr val="000000"/>
                </a:solidFill>
                <a:latin typeface="+mn-lt"/>
                <a:sym typeface="Wingdings" pitchFamily="2" charset="2"/>
              </a:rPr>
              <a:t>-&gt; Foundations for </a:t>
            </a:r>
            <a:r>
              <a:rPr lang="en-GB" u="sng" dirty="0">
                <a:solidFill>
                  <a:srgbClr val="000000"/>
                </a:solidFill>
                <a:latin typeface="+mn-lt"/>
                <a:sym typeface="Wingdings" pitchFamily="2" charset="2"/>
              </a:rPr>
              <a:t>Mastering the Complexity </a:t>
            </a:r>
            <a:r>
              <a:rPr lang="en-GB" dirty="0">
                <a:solidFill>
                  <a:srgbClr val="000000"/>
                </a:solidFill>
                <a:latin typeface="+mn-lt"/>
                <a:sym typeface="Wingdings" pitchFamily="2" charset="2"/>
              </a:rPr>
              <a:t>of         </a:t>
            </a:r>
            <a:r>
              <a:rPr lang="en-GB" dirty="0" err="1">
                <a:solidFill>
                  <a:srgbClr val="000000"/>
                </a:solidFill>
                <a:latin typeface="+mn-lt"/>
                <a:sym typeface="Wingdings" pitchFamily="2" charset="2"/>
              </a:rPr>
              <a:t>Hyperconnectivity</a:t>
            </a:r>
            <a:r>
              <a:rPr lang="en-GB" dirty="0">
                <a:solidFill>
                  <a:srgbClr val="000000"/>
                </a:solidFill>
                <a:latin typeface="+mn-lt"/>
                <a:sym typeface="Wingdings" pitchFamily="2" charset="2"/>
              </a:rPr>
              <a:t> and of “Systems-of-Systems”</a:t>
            </a:r>
          </a:p>
          <a:p>
            <a:pPr marL="914400" lvl="2" indent="0">
              <a:spcBef>
                <a:spcPct val="0"/>
              </a:spcBef>
              <a:buNone/>
              <a:defRPr/>
            </a:pPr>
            <a:r>
              <a:rPr lang="en-GB" dirty="0">
                <a:solidFill>
                  <a:srgbClr val="000000"/>
                </a:solidFill>
                <a:latin typeface="+mn-lt"/>
                <a:sym typeface="Wingdings" pitchFamily="2" charset="2"/>
              </a:rPr>
              <a:t>-&gt; Principles for </a:t>
            </a:r>
            <a:r>
              <a:rPr lang="en-GB" u="sng" dirty="0">
                <a:solidFill>
                  <a:srgbClr val="000000"/>
                </a:solidFill>
                <a:latin typeface="+mn-lt"/>
                <a:sym typeface="Wingdings" pitchFamily="2" charset="2"/>
              </a:rPr>
              <a:t>Resilient System Design</a:t>
            </a:r>
          </a:p>
          <a:p>
            <a:pPr marL="914400" lvl="2" indent="0">
              <a:spcBef>
                <a:spcPct val="0"/>
              </a:spcBef>
              <a:buNone/>
              <a:defRPr/>
            </a:pPr>
            <a:r>
              <a:rPr lang="en-GB" dirty="0">
                <a:solidFill>
                  <a:srgbClr val="000000"/>
                </a:solidFill>
                <a:latin typeface="+mn-lt"/>
                <a:sym typeface="Wingdings" pitchFamily="2" charset="2"/>
              </a:rPr>
              <a:t>-&gt; Measures for</a:t>
            </a:r>
            <a:r>
              <a:rPr lang="en-GB" u="sng" dirty="0">
                <a:solidFill>
                  <a:srgbClr val="000000"/>
                </a:solidFill>
                <a:latin typeface="+mn-lt"/>
                <a:sym typeface="Wingdings" pitchFamily="2" charset="2"/>
              </a:rPr>
              <a:t> interpretation, validation and credibility assurance of AI</a:t>
            </a:r>
            <a:r>
              <a:rPr lang="en-GB" dirty="0">
                <a:solidFill>
                  <a:srgbClr val="000000"/>
                </a:solidFill>
                <a:latin typeface="+mn-lt"/>
                <a:sym typeface="Wingdings" pitchFamily="2" charset="2"/>
              </a:rPr>
              <a:t> applications and results</a:t>
            </a:r>
          </a:p>
          <a:p>
            <a:pPr marL="914400" lvl="2" indent="0">
              <a:spcBef>
                <a:spcPct val="0"/>
              </a:spcBef>
              <a:buNone/>
              <a:defRPr/>
            </a:pPr>
            <a:r>
              <a:rPr lang="en-GB" dirty="0">
                <a:solidFill>
                  <a:srgbClr val="000000"/>
                </a:solidFill>
                <a:latin typeface="+mn-lt"/>
                <a:sym typeface="Wingdings" pitchFamily="2" charset="2"/>
              </a:rPr>
              <a:t>-&gt; Quality, </a:t>
            </a:r>
            <a:r>
              <a:rPr lang="en-GB" dirty="0" err="1">
                <a:solidFill>
                  <a:srgbClr val="000000"/>
                </a:solidFill>
                <a:latin typeface="+mn-lt"/>
                <a:sym typeface="Wingdings" pitchFamily="2" charset="2"/>
              </a:rPr>
              <a:t>authentification</a:t>
            </a:r>
            <a:r>
              <a:rPr lang="en-GB" dirty="0">
                <a:solidFill>
                  <a:srgbClr val="000000"/>
                </a:solidFill>
                <a:latin typeface="+mn-lt"/>
                <a:sym typeface="Wingdings" pitchFamily="2" charset="2"/>
              </a:rPr>
              <a:t>, security, </a:t>
            </a:r>
            <a:r>
              <a:rPr lang="en-GB" u="sng" dirty="0">
                <a:solidFill>
                  <a:srgbClr val="000000"/>
                </a:solidFill>
                <a:latin typeface="+mn-lt"/>
                <a:sym typeface="Wingdings" pitchFamily="2" charset="2"/>
              </a:rPr>
              <a:t>management of data</a:t>
            </a:r>
          </a:p>
          <a:p>
            <a:pPr marL="914400" lvl="2" indent="0">
              <a:spcBef>
                <a:spcPct val="0"/>
              </a:spcBef>
              <a:buNone/>
              <a:defRPr/>
            </a:pPr>
            <a:r>
              <a:rPr lang="en-GB" dirty="0">
                <a:solidFill>
                  <a:srgbClr val="000000"/>
                </a:solidFill>
                <a:latin typeface="+mn-lt"/>
                <a:sym typeface="Wingdings" pitchFamily="2" charset="2"/>
              </a:rPr>
              <a:t>-&gt; </a:t>
            </a:r>
            <a:r>
              <a:rPr lang="en-GB" u="sng" dirty="0">
                <a:solidFill>
                  <a:srgbClr val="000000"/>
                </a:solidFill>
                <a:latin typeface="+mn-lt"/>
                <a:sym typeface="Wingdings" pitchFamily="2" charset="2"/>
              </a:rPr>
              <a:t>Code-of-Conduct, Normative &amp; Legal Basis</a:t>
            </a:r>
            <a:r>
              <a:rPr lang="en-GB" dirty="0">
                <a:solidFill>
                  <a:srgbClr val="000000"/>
                </a:solidFill>
                <a:latin typeface="+mn-lt"/>
                <a:sym typeface="Wingdings" pitchFamily="2" charset="2"/>
              </a:rPr>
              <a:t> for AI 	applications on a global scale</a:t>
            </a:r>
          </a:p>
          <a:p>
            <a:pPr marL="914400" lvl="2" indent="0">
              <a:spcBef>
                <a:spcPct val="0"/>
              </a:spcBef>
              <a:buNone/>
              <a:defRPr/>
            </a:pPr>
            <a:r>
              <a:rPr lang="en-GB" dirty="0">
                <a:solidFill>
                  <a:srgbClr val="000000"/>
                </a:solidFill>
                <a:latin typeface="+mn-lt"/>
                <a:sym typeface="Wingdings" pitchFamily="2" charset="2"/>
              </a:rPr>
              <a:t>-&gt; Generation of objective </a:t>
            </a:r>
            <a:r>
              <a:rPr lang="en-GB" u="sng" dirty="0">
                <a:solidFill>
                  <a:srgbClr val="000000"/>
                </a:solidFill>
                <a:latin typeface="+mn-lt"/>
                <a:sym typeface="Wingdings" pitchFamily="2" charset="2"/>
              </a:rPr>
              <a:t>Awareness of benefits and risks</a:t>
            </a:r>
            <a:r>
              <a:rPr lang="en-GB" dirty="0">
                <a:solidFill>
                  <a:srgbClr val="000000"/>
                </a:solidFill>
                <a:latin typeface="+mn-lt"/>
                <a:sym typeface="Wingdings" pitchFamily="2" charset="2"/>
              </a:rPr>
              <a:t> of (generative) AI applications to general public</a:t>
            </a:r>
          </a:p>
          <a:p>
            <a:pPr marL="914400" lvl="2" indent="0">
              <a:spcBef>
                <a:spcPct val="0"/>
              </a:spcBef>
              <a:buNone/>
              <a:defRPr/>
            </a:pPr>
            <a:endParaRPr lang="en-GB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sym typeface="Wingdings" pitchFamily="2" charset="2"/>
            </a:endParaRPr>
          </a:p>
          <a:p>
            <a:pPr marL="914400" lvl="2" indent="0">
              <a:spcBef>
                <a:spcPct val="0"/>
              </a:spcBef>
              <a:buNone/>
              <a:defRPr/>
            </a:pPr>
            <a:r>
              <a:rPr lang="de-DE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GB" altLang="de-DE" sz="3600" dirty="0">
              <a:solidFill>
                <a:srgbClr val="FF0000"/>
              </a:solidFill>
              <a:sym typeface="Wingdings" pitchFamily="2" charset="2"/>
            </a:endParaRPr>
          </a:p>
        </p:txBody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E04D0A1B-E5B8-43AB-9A9B-7DC233A6BE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altLang="de-DE"/>
              <a:t>Axel Lehmann</a:t>
            </a:r>
            <a:endParaRPr lang="de-DE" alt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63285489-3022-4BCE-8EDC-7AF8EDAE5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altLang="de-DE" dirty="0" err="1"/>
              <a:t>Cyber</a:t>
            </a:r>
            <a:r>
              <a:rPr lang="de-DE" altLang="de-DE" dirty="0"/>
              <a:t> Security &amp; AI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5BAEA7D-A690-449E-BFB8-6F584C720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267272" cy="457200"/>
          </a:xfrm>
        </p:spPr>
        <p:txBody>
          <a:bodyPr/>
          <a:lstStyle/>
          <a:p>
            <a:r>
              <a:rPr lang="de-DE" altLang="de-DE" dirty="0"/>
              <a:t>Erice, August 13, 2024</a:t>
            </a:r>
          </a:p>
        </p:txBody>
      </p:sp>
    </p:spTree>
    <p:extLst>
      <p:ext uri="{BB962C8B-B14F-4D97-AF65-F5344CB8AC3E}">
        <p14:creationId xmlns:p14="http://schemas.microsoft.com/office/powerpoint/2010/main" val="441472597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3D452FE7-4C82-4AAA-87F8-138A3D4811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4704" y="1411796"/>
            <a:ext cx="7772400" cy="502568"/>
          </a:xfrm>
        </p:spPr>
        <p:txBody>
          <a:bodyPr/>
          <a:lstStyle/>
          <a:p>
            <a:pPr algn="l"/>
            <a:r>
              <a:rPr lang="de-DE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</a:t>
            </a:r>
            <a:r>
              <a:rPr lang="de-D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</a:t>
            </a:r>
            <a:br>
              <a:rPr lang="de-D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de-D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</a:t>
            </a:r>
            <a:r>
              <a:rPr lang="de-DE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de-DE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Conclusions</a:t>
            </a:r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	       </a:t>
            </a:r>
            <a:r>
              <a:rPr lang="de-DE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(2)</a:t>
            </a:r>
            <a:br>
              <a:rPr lang="de-DE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</a:br>
            <a:r>
              <a:rPr lang="en-GB" sz="24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sym typeface="Wingdings" pitchFamily="2" charset="2"/>
              </a:rPr>
              <a:t>Major </a:t>
            </a:r>
            <a:r>
              <a:rPr lang="en-GB" sz="2400" u="sng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sym typeface="Wingdings" pitchFamily="2" charset="2"/>
              </a:rPr>
              <a:t>social Challenges &amp; Obligations </a:t>
            </a:r>
            <a:r>
              <a:rPr lang="en-GB" sz="24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sym typeface="Wingdings" pitchFamily="2" charset="2"/>
              </a:rPr>
              <a:t>for the Scientific Community: </a:t>
            </a:r>
            <a:br>
              <a:rPr lang="en-GB" sz="28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itchFamily="2" charset="2"/>
              </a:rPr>
            </a:br>
            <a:endParaRPr lang="de-DE" sz="28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45F3B55C-BEE4-4EC9-86FC-3C89B556F7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3608" y="1988840"/>
            <a:ext cx="7414592" cy="3608040"/>
          </a:xfrm>
        </p:spPr>
        <p:txBody>
          <a:bodyPr/>
          <a:lstStyle/>
          <a:p>
            <a:pPr marL="0" indent="0">
              <a:buNone/>
            </a:pPr>
            <a:endParaRPr lang="de-DE" sz="2400" b="1" dirty="0">
              <a:latin typeface="+mn-lt"/>
            </a:endParaRPr>
          </a:p>
          <a:p>
            <a:r>
              <a:rPr lang="en-GB" sz="2400" b="1" dirty="0" err="1">
                <a:solidFill>
                  <a:srgbClr val="000000"/>
                </a:solidFill>
                <a:latin typeface="+mn-lt"/>
                <a:sym typeface="Wingdings" pitchFamily="2" charset="2"/>
              </a:rPr>
              <a:t>Erice</a:t>
            </a:r>
            <a:r>
              <a:rPr lang="en-GB" sz="2400" b="1" dirty="0">
                <a:solidFill>
                  <a:srgbClr val="000000"/>
                </a:solidFill>
                <a:latin typeface="+mn-lt"/>
                <a:sym typeface="Wingdings" pitchFamily="2" charset="2"/>
              </a:rPr>
              <a:t> Declaration </a:t>
            </a:r>
            <a:r>
              <a:rPr lang="en-GB" sz="2400" dirty="0">
                <a:solidFill>
                  <a:srgbClr val="000000"/>
                </a:solidFill>
                <a:latin typeface="+mn-lt"/>
                <a:sym typeface="Wingdings" pitchFamily="2" charset="2"/>
              </a:rPr>
              <a:t>to the general public to generate awareness of benefits and risks of Cyber Security and (generative) AI applications </a:t>
            </a:r>
            <a:r>
              <a:rPr lang="de-DE" sz="2400" dirty="0" err="1">
                <a:latin typeface="+mn-lt"/>
              </a:rPr>
              <a:t>from</a:t>
            </a:r>
            <a:r>
              <a:rPr lang="de-DE" sz="2400" dirty="0">
                <a:latin typeface="+mn-lt"/>
              </a:rPr>
              <a:t> an </a:t>
            </a:r>
            <a:r>
              <a:rPr lang="de-DE" sz="2400" dirty="0" err="1">
                <a:latin typeface="+mn-lt"/>
              </a:rPr>
              <a:t>independent</a:t>
            </a:r>
            <a:r>
              <a:rPr lang="de-DE" sz="2400" dirty="0">
                <a:latin typeface="+mn-lt"/>
              </a:rPr>
              <a:t> </a:t>
            </a:r>
            <a:r>
              <a:rPr lang="de-DE" sz="2400" dirty="0" err="1">
                <a:latin typeface="+mn-lt"/>
              </a:rPr>
              <a:t>multidisciplinary</a:t>
            </a:r>
            <a:r>
              <a:rPr lang="de-DE" sz="2400" dirty="0">
                <a:latin typeface="+mn-lt"/>
              </a:rPr>
              <a:t> </a:t>
            </a:r>
            <a:r>
              <a:rPr lang="de-DE" sz="2400" dirty="0" err="1">
                <a:latin typeface="+mn-lt"/>
              </a:rPr>
              <a:t>position</a:t>
            </a:r>
            <a:endParaRPr lang="en-GB" sz="2400" dirty="0">
              <a:solidFill>
                <a:srgbClr val="000000"/>
              </a:solidFill>
              <a:latin typeface="+mn-lt"/>
              <a:sym typeface="Wingdings" pitchFamily="2" charset="2"/>
            </a:endParaRPr>
          </a:p>
          <a:p>
            <a:r>
              <a:rPr lang="de-DE" sz="2400" dirty="0" err="1">
                <a:latin typeface="+mn-lt"/>
              </a:rPr>
              <a:t>Provide</a:t>
            </a:r>
            <a:r>
              <a:rPr lang="de-DE" sz="2400" b="1" dirty="0">
                <a:latin typeface="+mn-lt"/>
              </a:rPr>
              <a:t> </a:t>
            </a:r>
            <a:r>
              <a:rPr lang="de-DE" sz="2400" b="1" dirty="0" err="1">
                <a:latin typeface="+mn-lt"/>
              </a:rPr>
              <a:t>framework</a:t>
            </a:r>
            <a:r>
              <a:rPr lang="de-DE" sz="2400" b="1" dirty="0">
                <a:latin typeface="+mn-lt"/>
              </a:rPr>
              <a:t> </a:t>
            </a:r>
            <a:r>
              <a:rPr lang="de-DE" sz="2400" b="1" dirty="0" err="1">
                <a:latin typeface="+mn-lt"/>
              </a:rPr>
              <a:t>for</a:t>
            </a:r>
            <a:r>
              <a:rPr lang="de-DE" sz="2400" b="1" dirty="0">
                <a:latin typeface="+mn-lt"/>
              </a:rPr>
              <a:t> </a:t>
            </a:r>
            <a:r>
              <a:rPr lang="de-DE" sz="2400" b="1" dirty="0" err="1">
                <a:latin typeface="+mn-lt"/>
              </a:rPr>
              <a:t>educational</a:t>
            </a:r>
            <a:r>
              <a:rPr lang="de-DE" sz="2400" b="1" dirty="0">
                <a:latin typeface="+mn-lt"/>
              </a:rPr>
              <a:t> </a:t>
            </a:r>
            <a:r>
              <a:rPr lang="de-DE" sz="2400" b="1" dirty="0" err="1">
                <a:latin typeface="+mn-lt"/>
              </a:rPr>
              <a:t>programmes</a:t>
            </a:r>
            <a:r>
              <a:rPr lang="de-DE" sz="2400" b="1" dirty="0">
                <a:latin typeface="+mn-lt"/>
              </a:rPr>
              <a:t> </a:t>
            </a:r>
            <a:r>
              <a:rPr lang="de-DE" sz="2400" dirty="0">
                <a:latin typeface="+mn-lt"/>
              </a:rPr>
              <a:t>on </a:t>
            </a:r>
            <a:r>
              <a:rPr lang="de-DE" sz="2400" dirty="0" err="1">
                <a:latin typeface="+mn-lt"/>
              </a:rPr>
              <a:t>cyber</a:t>
            </a:r>
            <a:r>
              <a:rPr lang="de-DE" sz="2400" dirty="0">
                <a:latin typeface="+mn-lt"/>
              </a:rPr>
              <a:t> </a:t>
            </a:r>
            <a:r>
              <a:rPr lang="de-DE" sz="2400" dirty="0" err="1">
                <a:latin typeface="+mn-lt"/>
              </a:rPr>
              <a:t>security</a:t>
            </a:r>
            <a:r>
              <a:rPr lang="de-DE" sz="2400" dirty="0">
                <a:latin typeface="+mn-lt"/>
              </a:rPr>
              <a:t> and AI </a:t>
            </a:r>
            <a:r>
              <a:rPr lang="de-DE" sz="2400" dirty="0" err="1">
                <a:latin typeface="+mn-lt"/>
              </a:rPr>
              <a:t>for</a:t>
            </a:r>
            <a:r>
              <a:rPr lang="de-DE" sz="2400" dirty="0">
                <a:latin typeface="+mn-lt"/>
              </a:rPr>
              <a:t> </a:t>
            </a:r>
            <a:r>
              <a:rPr lang="de-DE" sz="2400" dirty="0" err="1">
                <a:latin typeface="+mn-lt"/>
              </a:rPr>
              <a:t>public</a:t>
            </a:r>
            <a:r>
              <a:rPr lang="de-DE" sz="2400" dirty="0">
                <a:latin typeface="+mn-lt"/>
              </a:rPr>
              <a:t>, </a:t>
            </a:r>
            <a:r>
              <a:rPr lang="de-DE" sz="2400" dirty="0" err="1">
                <a:latin typeface="+mn-lt"/>
              </a:rPr>
              <a:t>businesses</a:t>
            </a:r>
            <a:r>
              <a:rPr lang="de-DE" sz="2400" dirty="0">
                <a:latin typeface="+mn-lt"/>
              </a:rPr>
              <a:t>, </a:t>
            </a:r>
            <a:r>
              <a:rPr lang="de-DE" sz="2400" dirty="0" err="1">
                <a:latin typeface="+mn-lt"/>
              </a:rPr>
              <a:t>politics</a:t>
            </a:r>
            <a:r>
              <a:rPr lang="de-DE" sz="2400" dirty="0">
                <a:latin typeface="+mn-lt"/>
              </a:rPr>
              <a:t>, ….. </a:t>
            </a:r>
          </a:p>
          <a:p>
            <a:r>
              <a:rPr lang="de-DE" sz="2400" dirty="0" err="1">
                <a:latin typeface="+mn-lt"/>
              </a:rPr>
              <a:t>Concrete</a:t>
            </a:r>
            <a:r>
              <a:rPr lang="de-DE" sz="2400" dirty="0">
                <a:latin typeface="+mn-lt"/>
              </a:rPr>
              <a:t> PMP </a:t>
            </a:r>
            <a:r>
              <a:rPr lang="de-DE" sz="2400" dirty="0" err="1">
                <a:latin typeface="+mn-lt"/>
              </a:rPr>
              <a:t>proposal</a:t>
            </a:r>
            <a:r>
              <a:rPr lang="de-DE" sz="2400" dirty="0">
                <a:latin typeface="+mn-lt"/>
              </a:rPr>
              <a:t> </a:t>
            </a:r>
            <a:r>
              <a:rPr lang="de-DE" sz="2400" dirty="0" err="1">
                <a:latin typeface="+mn-lt"/>
              </a:rPr>
              <a:t>for</a:t>
            </a:r>
            <a:r>
              <a:rPr lang="de-DE" sz="2400" dirty="0">
                <a:latin typeface="+mn-lt"/>
              </a:rPr>
              <a:t> an „ International School on </a:t>
            </a:r>
            <a:r>
              <a:rPr lang="de-DE" sz="2400" dirty="0" err="1">
                <a:latin typeface="+mn-lt"/>
              </a:rPr>
              <a:t>Artificial</a:t>
            </a:r>
            <a:r>
              <a:rPr lang="de-DE" sz="2400" dirty="0">
                <a:latin typeface="+mn-lt"/>
              </a:rPr>
              <a:t> </a:t>
            </a:r>
            <a:r>
              <a:rPr lang="de-DE" sz="2400" dirty="0" err="1">
                <a:latin typeface="+mn-lt"/>
              </a:rPr>
              <a:t>Intelligence</a:t>
            </a:r>
            <a:r>
              <a:rPr lang="de-DE" sz="2400" dirty="0">
                <a:latin typeface="+mn-lt"/>
              </a:rPr>
              <a:t> Technologies and Law“ </a:t>
            </a:r>
          </a:p>
          <a:p>
            <a:pPr marL="0" indent="0">
              <a:buNone/>
            </a:pPr>
            <a:endParaRPr lang="de-DE" sz="2400" b="1" dirty="0">
              <a:latin typeface="+mn-lt"/>
            </a:endParaRPr>
          </a:p>
          <a:p>
            <a:pPr marL="0" indent="0">
              <a:buNone/>
            </a:pPr>
            <a:r>
              <a:rPr lang="de-DE" altLang="de-DE" sz="2400" b="1" dirty="0">
                <a:latin typeface="+mn-lt"/>
              </a:rPr>
              <a:t>	       </a:t>
            </a:r>
            <a:endParaRPr lang="en-GB" altLang="de-DE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de-DE" sz="2400" dirty="0">
              <a:latin typeface="+mn-lt"/>
            </a:endParaRPr>
          </a:p>
          <a:p>
            <a:pPr marL="914400" lvl="2" indent="0">
              <a:spcBef>
                <a:spcPct val="0"/>
              </a:spcBef>
              <a:buNone/>
              <a:defRPr/>
            </a:pPr>
            <a:endParaRPr lang="en-GB" altLang="de-DE" dirty="0">
              <a:solidFill>
                <a:srgbClr val="000000"/>
              </a:solidFill>
              <a:latin typeface="+mn-lt"/>
              <a:sym typeface="Wingdings" pitchFamily="2" charset="2"/>
            </a:endParaRPr>
          </a:p>
          <a:p>
            <a:pPr marL="914400" lvl="2" indent="0">
              <a:spcBef>
                <a:spcPct val="0"/>
              </a:spcBef>
              <a:buNone/>
              <a:defRPr/>
            </a:pPr>
            <a:endParaRPr lang="en-GB" altLang="de-DE" dirty="0">
              <a:solidFill>
                <a:srgbClr val="000000"/>
              </a:solidFill>
              <a:sym typeface="Wingdings" pitchFamily="2" charset="2"/>
            </a:endParaRPr>
          </a:p>
        </p:txBody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E04D0A1B-E5B8-43AB-9A9B-7DC233A6BE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altLang="de-DE"/>
              <a:t>Axel Lehmann</a:t>
            </a:r>
            <a:endParaRPr lang="de-DE" alt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63285489-3022-4BCE-8EDC-7AF8EDAE5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altLang="de-DE" dirty="0" err="1"/>
              <a:t>Cyber</a:t>
            </a:r>
            <a:r>
              <a:rPr lang="de-DE" altLang="de-DE" dirty="0"/>
              <a:t> Security &amp; AI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5BAEA7D-A690-449E-BFB8-6F584C720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339280" cy="457200"/>
          </a:xfrm>
        </p:spPr>
        <p:txBody>
          <a:bodyPr/>
          <a:lstStyle/>
          <a:p>
            <a:r>
              <a:rPr lang="de-DE" altLang="de-DE" dirty="0"/>
              <a:t>Erice, August 13, 2024</a:t>
            </a:r>
          </a:p>
        </p:txBody>
      </p:sp>
    </p:spTree>
    <p:extLst>
      <p:ext uri="{BB962C8B-B14F-4D97-AF65-F5344CB8AC3E}">
        <p14:creationId xmlns:p14="http://schemas.microsoft.com/office/powerpoint/2010/main" val="2355716485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E86C50E3-B602-4739-B613-A5F68B8EE5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412776"/>
            <a:ext cx="7772400" cy="566936"/>
          </a:xfrm>
        </p:spPr>
        <p:txBody>
          <a:bodyPr/>
          <a:lstStyle/>
          <a:p>
            <a:r>
              <a:rPr lang="de-DE" dirty="0"/>
              <a:t> </a:t>
            </a:r>
            <a:r>
              <a:rPr lang="de-DE" sz="2800" dirty="0">
                <a:latin typeface="+mj-lt"/>
              </a:rPr>
              <a:t>The </a:t>
            </a:r>
            <a:r>
              <a:rPr lang="de-DE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PMP „The Future </a:t>
            </a:r>
            <a:r>
              <a:rPr lang="de-DE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of</a:t>
            </a:r>
            <a:r>
              <a:rPr lang="de-DE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de-DE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Cyber</a:t>
            </a:r>
            <a:r>
              <a:rPr lang="de-DE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Security and AI“</a:t>
            </a:r>
            <a:br>
              <a:rPr lang="de-DE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</a:br>
            <a:r>
              <a:rPr lang="de-DE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		</a:t>
            </a:r>
            <a:endParaRPr lang="de-DE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0AFD778D-D014-4A11-B841-58820714DD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979712"/>
            <a:ext cx="8206680" cy="4208885"/>
          </a:xfrm>
        </p:spPr>
        <p:txBody>
          <a:bodyPr/>
          <a:lstStyle/>
          <a:p>
            <a:pPr marL="0" indent="0">
              <a:buNone/>
            </a:pPr>
            <a:r>
              <a:rPr lang="en-GB" altLang="de-DE" sz="2000" b="1" dirty="0">
                <a:solidFill>
                  <a:schemeClr val="tx2"/>
                </a:solidFill>
                <a:latin typeface="+mn-lt"/>
              </a:rPr>
              <a:t> </a:t>
            </a:r>
            <a:endParaRPr lang="de-DE" altLang="de-DE" sz="2000" dirty="0">
              <a:solidFill>
                <a:schemeClr val="tx2"/>
              </a:solidFill>
              <a:latin typeface="+mn-lt"/>
            </a:endParaRPr>
          </a:p>
          <a:p>
            <a:pPr marL="457200" lvl="1" indent="0">
              <a:buNone/>
              <a:defRPr/>
            </a:pPr>
            <a:r>
              <a:rPr lang="de-DE" altLang="de-DE" dirty="0">
                <a:solidFill>
                  <a:schemeClr val="tx2"/>
                </a:solidFill>
                <a:latin typeface="+mn-lt"/>
              </a:rPr>
              <a:t>	    ….. </a:t>
            </a:r>
            <a:r>
              <a:rPr lang="de-DE" altLang="de-DE" dirty="0" err="1">
                <a:solidFill>
                  <a:schemeClr val="tx2"/>
                </a:solidFill>
                <a:latin typeface="+mn-lt"/>
              </a:rPr>
              <a:t>thanks</a:t>
            </a:r>
            <a:endParaRPr lang="de-DE" altLang="de-DE" dirty="0">
              <a:solidFill>
                <a:schemeClr val="tx2"/>
              </a:solidFill>
              <a:latin typeface="+mn-lt"/>
            </a:endParaRPr>
          </a:p>
          <a:p>
            <a:pPr marL="457200" lvl="1" indent="0">
              <a:buNone/>
              <a:defRPr/>
            </a:pPr>
            <a:r>
              <a:rPr lang="de-DE" altLang="de-DE" dirty="0">
                <a:solidFill>
                  <a:schemeClr val="tx2"/>
                </a:solidFill>
                <a:latin typeface="+mn-lt"/>
              </a:rPr>
              <a:t>	-&gt; WFS </a:t>
            </a:r>
            <a:r>
              <a:rPr lang="de-DE" altLang="de-DE" dirty="0" err="1">
                <a:solidFill>
                  <a:schemeClr val="tx2"/>
                </a:solidFill>
                <a:latin typeface="+mn-lt"/>
              </a:rPr>
              <a:t>for</a:t>
            </a:r>
            <a:r>
              <a:rPr lang="de-DE" altLang="de-DE" dirty="0">
                <a:solidFill>
                  <a:schemeClr val="tx2"/>
                </a:solidFill>
                <a:latin typeface="+mn-lt"/>
              </a:rPr>
              <a:t> </a:t>
            </a:r>
            <a:r>
              <a:rPr lang="de-DE" altLang="de-DE" dirty="0" err="1">
                <a:solidFill>
                  <a:schemeClr val="tx2"/>
                </a:solidFill>
                <a:latin typeface="+mn-lt"/>
              </a:rPr>
              <a:t>offering</a:t>
            </a:r>
            <a:r>
              <a:rPr lang="de-DE" altLang="de-DE" dirty="0">
                <a:solidFill>
                  <a:schemeClr val="tx2"/>
                </a:solidFill>
                <a:latin typeface="+mn-lt"/>
              </a:rPr>
              <a:t> </a:t>
            </a:r>
            <a:r>
              <a:rPr lang="de-DE" altLang="de-DE" dirty="0" err="1">
                <a:solidFill>
                  <a:schemeClr val="tx2"/>
                </a:solidFill>
                <a:latin typeface="+mn-lt"/>
              </a:rPr>
              <a:t>this</a:t>
            </a:r>
            <a:r>
              <a:rPr lang="de-DE" altLang="de-DE" dirty="0">
                <a:solidFill>
                  <a:schemeClr val="tx2"/>
                </a:solidFill>
                <a:latin typeface="+mn-lt"/>
              </a:rPr>
              <a:t> </a:t>
            </a:r>
            <a:r>
              <a:rPr lang="de-DE" altLang="de-DE" dirty="0" err="1">
                <a:solidFill>
                  <a:schemeClr val="tx2"/>
                </a:solidFill>
                <a:latin typeface="+mn-lt"/>
              </a:rPr>
              <a:t>great</a:t>
            </a:r>
            <a:r>
              <a:rPr lang="de-DE" altLang="de-DE" dirty="0">
                <a:solidFill>
                  <a:schemeClr val="tx2"/>
                </a:solidFill>
                <a:latin typeface="+mn-lt"/>
              </a:rPr>
              <a:t> </a:t>
            </a:r>
            <a:r>
              <a:rPr lang="de-DE" altLang="de-DE" dirty="0" err="1">
                <a:solidFill>
                  <a:schemeClr val="tx2"/>
                </a:solidFill>
                <a:latin typeface="+mn-lt"/>
              </a:rPr>
              <a:t>opportunity</a:t>
            </a:r>
            <a:r>
              <a:rPr lang="de-DE" altLang="de-DE" dirty="0">
                <a:solidFill>
                  <a:schemeClr val="tx2"/>
                </a:solidFill>
                <a:latin typeface="+mn-lt"/>
              </a:rPr>
              <a:t> </a:t>
            </a:r>
            <a:r>
              <a:rPr lang="de-DE" altLang="de-DE" dirty="0" err="1">
                <a:solidFill>
                  <a:schemeClr val="tx2"/>
                </a:solidFill>
                <a:latin typeface="+mn-lt"/>
              </a:rPr>
              <a:t>for</a:t>
            </a:r>
            <a:r>
              <a:rPr lang="de-DE" altLang="de-DE" dirty="0">
                <a:solidFill>
                  <a:schemeClr val="tx2"/>
                </a:solidFill>
                <a:latin typeface="+mn-lt"/>
              </a:rPr>
              <a:t> 		</a:t>
            </a:r>
            <a:r>
              <a:rPr lang="de-DE" altLang="de-DE" dirty="0" err="1">
                <a:solidFill>
                  <a:schemeClr val="tx2"/>
                </a:solidFill>
                <a:latin typeface="+mn-lt"/>
              </a:rPr>
              <a:t>multidisciplinary</a:t>
            </a:r>
            <a:r>
              <a:rPr lang="de-DE" altLang="de-DE" dirty="0">
                <a:solidFill>
                  <a:schemeClr val="tx2"/>
                </a:solidFill>
                <a:latin typeface="+mn-lt"/>
              </a:rPr>
              <a:t> </a:t>
            </a:r>
            <a:r>
              <a:rPr lang="de-DE" altLang="de-DE" dirty="0" err="1">
                <a:solidFill>
                  <a:schemeClr val="tx2"/>
                </a:solidFill>
                <a:latin typeface="+mn-lt"/>
              </a:rPr>
              <a:t>exchange</a:t>
            </a:r>
            <a:endParaRPr lang="de-DE" altLang="de-DE" dirty="0">
              <a:solidFill>
                <a:schemeClr val="tx2"/>
              </a:solidFill>
              <a:latin typeface="+mn-lt"/>
            </a:endParaRPr>
          </a:p>
          <a:p>
            <a:pPr marL="457200" lvl="1" indent="0">
              <a:buNone/>
              <a:defRPr/>
            </a:pPr>
            <a:r>
              <a:rPr lang="de-DE" altLang="de-DE" dirty="0">
                <a:solidFill>
                  <a:schemeClr val="tx2"/>
                </a:solidFill>
                <a:latin typeface="+mn-lt"/>
              </a:rPr>
              <a:t>	-&gt;  </a:t>
            </a:r>
            <a:r>
              <a:rPr lang="de-DE" altLang="de-DE" dirty="0" err="1">
                <a:solidFill>
                  <a:schemeClr val="tx2"/>
                </a:solidFill>
                <a:latin typeface="+mn-lt"/>
              </a:rPr>
              <a:t>the</a:t>
            </a:r>
            <a:r>
              <a:rPr lang="de-DE" altLang="de-DE" dirty="0">
                <a:solidFill>
                  <a:schemeClr val="tx2"/>
                </a:solidFill>
                <a:latin typeface="+mn-lt"/>
              </a:rPr>
              <a:t> </a:t>
            </a:r>
            <a:r>
              <a:rPr lang="de-DE" altLang="de-DE" dirty="0" err="1">
                <a:solidFill>
                  <a:schemeClr val="tx2"/>
                </a:solidFill>
                <a:latin typeface="+mn-lt"/>
              </a:rPr>
              <a:t>audience</a:t>
            </a:r>
            <a:r>
              <a:rPr lang="de-DE" altLang="de-DE" dirty="0">
                <a:solidFill>
                  <a:schemeClr val="tx2"/>
                </a:solidFill>
                <a:latin typeface="+mn-lt"/>
              </a:rPr>
              <a:t> in </a:t>
            </a:r>
            <a:r>
              <a:rPr lang="de-DE" altLang="de-DE" dirty="0" err="1">
                <a:solidFill>
                  <a:schemeClr val="tx2"/>
                </a:solidFill>
                <a:latin typeface="+mn-lt"/>
              </a:rPr>
              <a:t>the</a:t>
            </a:r>
            <a:r>
              <a:rPr lang="de-DE" altLang="de-DE" dirty="0">
                <a:solidFill>
                  <a:schemeClr val="tx2"/>
                </a:solidFill>
                <a:latin typeface="+mn-lt"/>
              </a:rPr>
              <a:t> </a:t>
            </a:r>
            <a:r>
              <a:rPr lang="de-DE" altLang="de-DE" dirty="0" err="1">
                <a:solidFill>
                  <a:schemeClr val="tx2"/>
                </a:solidFill>
                <a:latin typeface="+mn-lt"/>
              </a:rPr>
              <a:t>Plenary</a:t>
            </a:r>
            <a:r>
              <a:rPr lang="de-DE" altLang="de-DE" dirty="0">
                <a:solidFill>
                  <a:schemeClr val="tx2"/>
                </a:solidFill>
                <a:latin typeface="+mn-lt"/>
              </a:rPr>
              <a:t> </a:t>
            </a:r>
            <a:r>
              <a:rPr lang="de-DE" altLang="de-DE" dirty="0" err="1">
                <a:solidFill>
                  <a:schemeClr val="tx2"/>
                </a:solidFill>
                <a:latin typeface="+mn-lt"/>
              </a:rPr>
              <a:t>session</a:t>
            </a:r>
            <a:r>
              <a:rPr lang="de-DE" altLang="de-DE" dirty="0">
                <a:solidFill>
                  <a:schemeClr val="tx2"/>
                </a:solidFill>
                <a:latin typeface="+mn-lt"/>
              </a:rPr>
              <a:t> </a:t>
            </a:r>
            <a:r>
              <a:rPr lang="de-DE" altLang="de-DE" dirty="0" err="1">
                <a:solidFill>
                  <a:schemeClr val="tx2"/>
                </a:solidFill>
                <a:latin typeface="+mn-lt"/>
              </a:rPr>
              <a:t>for</a:t>
            </a:r>
            <a:r>
              <a:rPr lang="de-DE" altLang="de-DE" dirty="0">
                <a:solidFill>
                  <a:schemeClr val="tx2"/>
                </a:solidFill>
                <a:latin typeface="+mn-lt"/>
              </a:rPr>
              <a:t> </a:t>
            </a:r>
            <a:r>
              <a:rPr lang="de-DE" altLang="de-DE" dirty="0" err="1">
                <a:solidFill>
                  <a:schemeClr val="tx2"/>
                </a:solidFill>
                <a:latin typeface="+mn-lt"/>
              </a:rPr>
              <a:t>the</a:t>
            </a:r>
            <a:r>
              <a:rPr lang="de-DE" altLang="de-DE" dirty="0">
                <a:solidFill>
                  <a:schemeClr val="tx2"/>
                </a:solidFill>
                <a:latin typeface="+mn-lt"/>
              </a:rPr>
              <a:t> 		intensive </a:t>
            </a:r>
            <a:r>
              <a:rPr lang="de-DE" altLang="de-DE" dirty="0" err="1">
                <a:solidFill>
                  <a:schemeClr val="tx2"/>
                </a:solidFill>
                <a:latin typeface="+mn-lt"/>
              </a:rPr>
              <a:t>discussion</a:t>
            </a:r>
            <a:r>
              <a:rPr lang="de-DE" altLang="de-DE" dirty="0">
                <a:solidFill>
                  <a:schemeClr val="tx2"/>
                </a:solidFill>
                <a:latin typeface="+mn-lt"/>
              </a:rPr>
              <a:t> and </a:t>
            </a:r>
            <a:r>
              <a:rPr lang="de-DE" altLang="de-DE" dirty="0" err="1">
                <a:solidFill>
                  <a:schemeClr val="tx2"/>
                </a:solidFill>
                <a:latin typeface="+mn-lt"/>
              </a:rPr>
              <a:t>fruitful</a:t>
            </a:r>
            <a:r>
              <a:rPr lang="de-DE" altLang="de-DE" dirty="0">
                <a:solidFill>
                  <a:schemeClr val="tx2"/>
                </a:solidFill>
                <a:latin typeface="+mn-lt"/>
              </a:rPr>
              <a:t> </a:t>
            </a:r>
            <a:r>
              <a:rPr lang="de-DE" altLang="de-DE" dirty="0" err="1">
                <a:solidFill>
                  <a:schemeClr val="tx2"/>
                </a:solidFill>
                <a:latin typeface="+mn-lt"/>
              </a:rPr>
              <a:t>feedback</a:t>
            </a:r>
            <a:endParaRPr lang="en-GB" altLang="de-DE" dirty="0">
              <a:solidFill>
                <a:schemeClr val="tx2"/>
              </a:solidFill>
            </a:endParaRPr>
          </a:p>
        </p:txBody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17FD47DD-3DE7-4A35-A677-15E73CE7C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altLang="de-DE"/>
              <a:t>Axel Lehmann</a:t>
            </a:r>
            <a:endParaRPr lang="de-DE" alt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6833885A-8BE5-46B9-8F8F-6B6FE829D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altLang="de-DE" dirty="0" err="1"/>
              <a:t>Cyber</a:t>
            </a:r>
            <a:r>
              <a:rPr lang="de-DE" altLang="de-DE" dirty="0"/>
              <a:t> Security &amp; AI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98858D8-20F5-48F6-859E-7D4EBA931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228184" y="6248400"/>
            <a:ext cx="2230016" cy="457200"/>
          </a:xfrm>
        </p:spPr>
        <p:txBody>
          <a:bodyPr/>
          <a:lstStyle/>
          <a:p>
            <a:r>
              <a:rPr lang="de-DE" altLang="de-DE" dirty="0"/>
              <a:t>Erice, August 13, 2024</a:t>
            </a:r>
          </a:p>
        </p:txBody>
      </p:sp>
    </p:spTree>
    <p:extLst>
      <p:ext uri="{BB962C8B-B14F-4D97-AF65-F5344CB8AC3E}">
        <p14:creationId xmlns:p14="http://schemas.microsoft.com/office/powerpoint/2010/main" val="1809436715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E86C50E3-B602-4739-B613-A5F68B8EE5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20688"/>
            <a:ext cx="7772400" cy="1359024"/>
          </a:xfrm>
        </p:spPr>
        <p:txBody>
          <a:bodyPr/>
          <a:lstStyle/>
          <a:p>
            <a:r>
              <a:rPr lang="de-DE" dirty="0"/>
              <a:t> </a:t>
            </a:r>
            <a:r>
              <a:rPr lang="de-DE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PMP „The Future </a:t>
            </a:r>
            <a:r>
              <a:rPr lang="de-DE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of</a:t>
            </a:r>
            <a:r>
              <a:rPr lang="de-DE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de-DE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Cyber</a:t>
            </a:r>
            <a:r>
              <a:rPr lang="de-DE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Security &amp; AI“</a:t>
            </a:r>
            <a:br>
              <a:rPr lang="de-DE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</a:br>
            <a:r>
              <a:rPr lang="de-DE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		</a:t>
            </a:r>
            <a:endParaRPr lang="de-DE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0AFD778D-D014-4A11-B841-58820714DD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412776"/>
            <a:ext cx="8206680" cy="4775821"/>
          </a:xfrm>
        </p:spPr>
        <p:txBody>
          <a:bodyPr/>
          <a:lstStyle/>
          <a:p>
            <a:pPr marL="0" indent="0">
              <a:buNone/>
            </a:pPr>
            <a:r>
              <a:rPr lang="en-GB" altLang="de-DE" sz="2000" b="1" dirty="0">
                <a:solidFill>
                  <a:schemeClr val="tx2"/>
                </a:solidFill>
                <a:latin typeface="+mn-lt"/>
              </a:rPr>
              <a:t> </a:t>
            </a:r>
            <a:r>
              <a:rPr lang="en-GB" altLang="de-DE" sz="2000" dirty="0">
                <a:solidFill>
                  <a:schemeClr val="tx2"/>
                </a:solidFill>
                <a:latin typeface="+mn-lt"/>
              </a:rPr>
              <a:t>Presentations at the 2024 Plenary </a:t>
            </a:r>
            <a:r>
              <a:rPr lang="de-DE" sz="2000" dirty="0">
                <a:latin typeface="+mn-lt"/>
              </a:rPr>
              <a:t>Session on Planetary </a:t>
            </a:r>
            <a:r>
              <a:rPr lang="de-DE" sz="2000" dirty="0" err="1">
                <a:latin typeface="+mn-lt"/>
              </a:rPr>
              <a:t>Emergencies</a:t>
            </a:r>
            <a:r>
              <a:rPr lang="de-DE" sz="2000" dirty="0">
                <a:latin typeface="+mn-lt"/>
              </a:rPr>
              <a:t>:</a:t>
            </a:r>
            <a:endParaRPr lang="de-DE" sz="2000" b="1" dirty="0">
              <a:latin typeface="+mn-lt"/>
            </a:endParaRPr>
          </a:p>
          <a:p>
            <a:pPr marL="0" indent="0">
              <a:buNone/>
            </a:pPr>
            <a:r>
              <a:rPr lang="de-DE" sz="2400" b="1" dirty="0">
                <a:latin typeface="+mn-lt"/>
              </a:rPr>
              <a:t> </a:t>
            </a:r>
            <a:r>
              <a:rPr lang="en-US" sz="2400" b="1" dirty="0">
                <a:latin typeface="+mn-lt"/>
              </a:rPr>
              <a:t>Perspectives, Risks and Challenges of Cyber Security and AI</a:t>
            </a:r>
            <a:endParaRPr lang="de-DE" sz="2400" dirty="0">
              <a:latin typeface="+mn-lt"/>
            </a:endParaRPr>
          </a:p>
          <a:p>
            <a:r>
              <a:rPr lang="en-US" sz="2400" i="1" dirty="0">
                <a:latin typeface="+mn-lt"/>
              </a:rPr>
              <a:t>“Current Status and associated Challenges of AI”</a:t>
            </a:r>
          </a:p>
          <a:p>
            <a:r>
              <a:rPr lang="en-US" sz="2400" i="1" dirty="0">
                <a:latin typeface="+mn-lt"/>
              </a:rPr>
              <a:t>"The Brave New World of Machines that Make Art, Create Prose and also Think"</a:t>
            </a:r>
            <a:endParaRPr lang="de-DE" sz="2400" dirty="0">
              <a:latin typeface="+mn-lt"/>
            </a:endParaRPr>
          </a:p>
          <a:p>
            <a:r>
              <a:rPr lang="en-US" sz="2400" i="1" dirty="0">
                <a:latin typeface="+mn-lt"/>
              </a:rPr>
              <a:t>“Challenges to AI and its Global Position from an Asian Perspective"</a:t>
            </a:r>
            <a:r>
              <a:rPr lang="en-US" sz="2400" dirty="0">
                <a:latin typeface="+mn-lt"/>
              </a:rPr>
              <a:t> </a:t>
            </a:r>
            <a:endParaRPr lang="de-DE" sz="2400" dirty="0">
              <a:latin typeface="+mn-lt"/>
            </a:endParaRPr>
          </a:p>
          <a:p>
            <a:r>
              <a:rPr lang="en-US" sz="2400" i="1" dirty="0">
                <a:latin typeface="+mn-lt"/>
              </a:rPr>
              <a:t>"Immediate Privacy and Cyber Risks from AI and Countering Legislation"</a:t>
            </a:r>
            <a:endParaRPr lang="de-DE" sz="2400" dirty="0">
              <a:latin typeface="+mn-lt"/>
            </a:endParaRPr>
          </a:p>
          <a:p>
            <a:r>
              <a:rPr lang="en-US" sz="2400" i="1" dirty="0">
                <a:latin typeface="+mn-lt"/>
              </a:rPr>
              <a:t>“Advanced Information Management System and Artificial Intelligence”</a:t>
            </a:r>
            <a:endParaRPr lang="de-DE" sz="2400" dirty="0">
              <a:latin typeface="+mn-lt"/>
            </a:endParaRPr>
          </a:p>
          <a:p>
            <a:r>
              <a:rPr lang="en-US" sz="2400" i="1" dirty="0">
                <a:latin typeface="+mn-lt"/>
              </a:rPr>
              <a:t>“AI in Health” </a:t>
            </a:r>
            <a:endParaRPr lang="de-DE" sz="2400" dirty="0">
              <a:latin typeface="+mn-lt"/>
            </a:endParaRPr>
          </a:p>
          <a:p>
            <a:pPr marL="457200" lvl="1" indent="0">
              <a:buNone/>
              <a:defRPr/>
            </a:pPr>
            <a:endParaRPr lang="en-GB" altLang="de-DE" sz="2400" dirty="0">
              <a:solidFill>
                <a:schemeClr val="tx2"/>
              </a:solidFill>
            </a:endParaRPr>
          </a:p>
        </p:txBody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17FD47DD-3DE7-4A35-A677-15E73CE7C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altLang="de-DE"/>
              <a:t>Axel Lehmann</a:t>
            </a:r>
            <a:endParaRPr lang="de-DE" alt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6833885A-8BE5-46B9-8F8F-6B6FE829D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altLang="de-DE" dirty="0" err="1"/>
              <a:t>Cyber</a:t>
            </a:r>
            <a:r>
              <a:rPr lang="de-DE" altLang="de-DE" dirty="0"/>
              <a:t> Security &amp; AI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98858D8-20F5-48F6-859E-7D4EBA931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228184" y="6248400"/>
            <a:ext cx="2230016" cy="457200"/>
          </a:xfrm>
        </p:spPr>
        <p:txBody>
          <a:bodyPr/>
          <a:lstStyle/>
          <a:p>
            <a:r>
              <a:rPr lang="de-DE" altLang="de-DE" dirty="0"/>
              <a:t>Erice, August 13, 2024</a:t>
            </a:r>
          </a:p>
        </p:txBody>
      </p:sp>
    </p:spTree>
    <p:extLst>
      <p:ext uri="{BB962C8B-B14F-4D97-AF65-F5344CB8AC3E}">
        <p14:creationId xmlns:p14="http://schemas.microsoft.com/office/powerpoint/2010/main" val="3670370975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AL">
  <a:themeElements>
    <a:clrScheme name="Standard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rd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äsentation Variante a [Schreibgeschützt] [Kompatibilitätsmodus]" id="{B8BC7DC0-886F-45A2-B8EE-D0042B845EC3}" vid="{CB162961-0311-4190-9D2D-98771469C668}"/>
    </a:ext>
  </a:extLst>
</a:theme>
</file>

<file path=ppt/theme/theme2.xml><?xml version="1.0" encoding="utf-8"?>
<a:theme xmlns:a="http://schemas.openxmlformats.org/drawingml/2006/main" name="Benutzerdefiniertes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630</Words>
  <Application>Microsoft Office PowerPoint</Application>
  <PresentationFormat>Bildschirmpräsentation (4:3)</PresentationFormat>
  <Paragraphs>86</Paragraphs>
  <Slides>7</Slides>
  <Notes>6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Wingdings</vt:lpstr>
      <vt:lpstr>AL</vt:lpstr>
      <vt:lpstr>Benutzerdefiniertes Design</vt:lpstr>
      <vt:lpstr>  PMP „The Future of Cyber Security and AI“        (Chair: Prof. Dr. Axel Lehmann)</vt:lpstr>
      <vt:lpstr> Digital World – Current Status</vt:lpstr>
      <vt:lpstr>Example: Complexity of Hyperconnectivity + AI regarding Security/ Liability Risks for autonomous driving + Car 2 Car communication</vt:lpstr>
      <vt:lpstr>   Conclusions  (1)</vt:lpstr>
      <vt:lpstr>               Conclusions        (2) Major social Challenges &amp; Obligations for the Scientific Community:  </vt:lpstr>
      <vt:lpstr> The PMP „The Future of Cyber Security and AI“    </vt:lpstr>
      <vt:lpstr> PMP „The Future of Cyber Security &amp; AI“    </vt:lpstr>
    </vt:vector>
  </TitlesOfParts>
  <Company>Universität der Bundeswehr München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r31dzoe</dc:creator>
  <cp:lastModifiedBy>i41aaxel</cp:lastModifiedBy>
  <cp:revision>124</cp:revision>
  <cp:lastPrinted>2023-11-06T13:42:56Z</cp:lastPrinted>
  <dcterms:created xsi:type="dcterms:W3CDTF">2005-05-20T10:20:22Z</dcterms:created>
  <dcterms:modified xsi:type="dcterms:W3CDTF">2024-08-13T07:30:15Z</dcterms:modified>
</cp:coreProperties>
</file>